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9D0B102-BA86-45AD-BCDE-EFF96D763F60}">
  <a:tblStyle styleId="{39D0B102-BA86-45AD-BCDE-EFF96D763F6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font" Target="fonts/Halant-regular.fntdata"/><Relationship Id="rId12" Type="http://schemas.openxmlformats.org/officeDocument/2006/relationships/slide" Target="slides/slide4.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e437d364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e437d36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e437d3642_0_8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e437d3642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5d03453bfb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5d03453bfb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5e437d3642_0_2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5e437d3642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www.visitthecapitol.gov/artifact/practical-illustration-fugitive-slave-law-1851" TargetMode="External"/><Relationship Id="rId6" Type="http://schemas.openxmlformats.org/officeDocument/2006/relationships/hyperlink" Target="https://www.visitthecapitol.gov/artifact/practical-illustration-fugitive-slave-law-1851" TargetMode="External"/><Relationship Id="rId7" Type="http://schemas.openxmlformats.org/officeDocument/2006/relationships/hyperlink" Target="https://www.visitthecapitol.gov/artifact/arguments-chivalry-winslow-homer-185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www.visitthecapitol.gov/artifact/report-decision-supreme-court-case-dred-scott-versus-john-f-sanford-benjamin-c-howar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What is the Context? - Voices of Division</a:t>
            </a:r>
            <a:endParaRPr sz="18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8" name="Google Shape;148;p37"/>
          <p:cNvGraphicFramePr/>
          <p:nvPr/>
        </p:nvGraphicFramePr>
        <p:xfrm>
          <a:off x="359791" y="1670866"/>
          <a:ext cx="3000000" cy="3000000"/>
        </p:xfrm>
        <a:graphic>
          <a:graphicData uri="http://schemas.openxmlformats.org/drawingml/2006/table">
            <a:tbl>
              <a:tblPr>
                <a:noFill/>
                <a:tableStyleId>{39D0B102-BA86-45AD-BCDE-EFF96D763F60}</a:tableStyleId>
              </a:tblPr>
              <a:tblGrid>
                <a:gridCol w="4823275"/>
                <a:gridCol w="2267225"/>
              </a:tblGrid>
              <a:tr h="73311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the 1850s, the United States became more divided over slavery. Several individuals played major roles in increasing the tension between the North and South.</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1852, Harriet Beecher Stowe published her novel </a:t>
                      </a:r>
                      <a:r>
                        <a:rPr i="1" lang="en" sz="1200">
                          <a:solidFill>
                            <a:schemeClr val="dk1"/>
                          </a:solidFill>
                          <a:latin typeface="Inter"/>
                          <a:ea typeface="Inter"/>
                          <a:cs typeface="Inter"/>
                          <a:sym typeface="Inter"/>
                        </a:rPr>
                        <a:t>Uncle Tom’s Cabin</a:t>
                      </a:r>
                      <a:r>
                        <a:rPr lang="en" sz="1200">
                          <a:solidFill>
                            <a:schemeClr val="dk1"/>
                          </a:solidFill>
                          <a:latin typeface="Inter"/>
                          <a:ea typeface="Inter"/>
                          <a:cs typeface="Inter"/>
                          <a:sym typeface="Inter"/>
                        </a:rPr>
                        <a:t>, which showed the cruelty of slavery through the story of an enslaved man. The book shocked many readers in the North and made more people join the abolitionist movement. Southerners were angry and claimed the book gave a false picture of slavery. </a:t>
                      </a:r>
                      <a:r>
                        <a:rPr b="1" lang="en" sz="1200">
                          <a:solidFill>
                            <a:schemeClr val="dk1"/>
                          </a:solidFill>
                          <a:latin typeface="Inter"/>
                          <a:ea typeface="Inter"/>
                          <a:cs typeface="Inter"/>
                          <a:sym typeface="Inter"/>
                        </a:rPr>
                        <a:t>(A)</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1854, Senator Stephen Douglas helped pass the Kansas-Nebraska Act, which allowed new territories to vote on whether to allow slavery. This idea of popular sovereignty led to “Bleeding Kansas,” where pro- and anti-slavery groups fought violently. Many Northerners blamed Douglas for helping slavery spread. </a:t>
                      </a:r>
                      <a:r>
                        <a:rPr b="1" lang="en" sz="1200">
                          <a:solidFill>
                            <a:schemeClr val="dk1"/>
                          </a:solidFill>
                          <a:latin typeface="Inter"/>
                          <a:ea typeface="Inter"/>
                          <a:cs typeface="Inter"/>
                          <a:sym typeface="Inter"/>
                        </a:rPr>
                        <a:t>(B)</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1856, Senator Charles Sumner gave a fiery speech against slavery and insulted a Southern senator. Two days later, Representative Preston Brooks attacked Sumner with a cane in the Senate chamber. The North was outraged, while many in the South cheered on Brooks. The event showed how bitter the debate over slavery had become. </a:t>
                      </a:r>
                      <a:r>
                        <a:rPr b="1" lang="en" sz="1200">
                          <a:solidFill>
                            <a:schemeClr val="dk1"/>
                          </a:solidFill>
                          <a:latin typeface="Inter"/>
                          <a:ea typeface="Inter"/>
                          <a:cs typeface="Inter"/>
                          <a:sym typeface="Inter"/>
                        </a:rPr>
                        <a:t>(C)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1857, the Supreme Court ruled in the case of Dred Scott, an enslaved man who had sued for his freedom. The Court decided that Black people were not citizens and that Congress couldn’t stop slavery in the territories. The decision angered Northerners and pleased many Southerners, pushing the country even closer to war. </a:t>
                      </a:r>
                      <a:r>
                        <a:rPr b="1" lang="en" sz="1200">
                          <a:solidFill>
                            <a:schemeClr val="dk1"/>
                          </a:solidFill>
                          <a:latin typeface="Inter"/>
                          <a:ea typeface="Inter"/>
                          <a:cs typeface="Inter"/>
                          <a:sym typeface="Inter"/>
                        </a:rPr>
                        <a:t>(D)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1859, abolitionist John Brown led a raid on a U.S. Army weapons building in Harpers Ferry, Virginia. He hoped to start a slave rebellion. The plan failed, and Brown was captured and executed. He became a hero to many in the North and a villain to most in the South. </a:t>
                      </a:r>
                      <a:r>
                        <a:rPr b="1" lang="en" sz="1200">
                          <a:solidFill>
                            <a:schemeClr val="dk1"/>
                          </a:solidFill>
                          <a:latin typeface="Inter"/>
                          <a:ea typeface="Inter"/>
                          <a:cs typeface="Inter"/>
                          <a:sym typeface="Inter"/>
                        </a:rPr>
                        <a:t>(E)</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Each of these individuals—through writing, speaking, or direct action—deepened the division between North and South and helped lead the country toward the Civil War.</a:t>
                      </a:r>
                      <a:endParaRPr sz="1200">
                        <a:solidFill>
                          <a:schemeClr val="dk1"/>
                        </a:solidFill>
                        <a:latin typeface="Inter"/>
                        <a:ea typeface="Inter"/>
                        <a:cs typeface="Inter"/>
                        <a:sym typeface="Inter"/>
                      </a:endParaRPr>
                    </a:p>
                  </a:txBody>
                  <a:tcPr marT="109750" marB="109750"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How did Harriet Beecher Stowe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How did Stephen Douglas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How did Charles Sumner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CC0000"/>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Dred Scott contribute to sectional division?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How did John Brown contribute to sectional division?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txBody>
                  <a:tcPr marT="109750" marB="109750"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878102" y="815663"/>
            <a:ext cx="5439300" cy="7776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a:t>
            </a:r>
            <a:endParaRPr sz="11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94375" y="733359"/>
            <a:ext cx="1004826" cy="1004826"/>
          </a:xfrm>
          <a:prstGeom prst="rect">
            <a:avLst/>
          </a:prstGeom>
          <a:noFill/>
          <a:ln>
            <a:noFill/>
          </a:ln>
        </p:spPr>
      </p:pic>
      <p:sp>
        <p:nvSpPr>
          <p:cNvPr id="151" name="Google Shape;151;p37"/>
          <p:cNvSpPr txBox="1"/>
          <p:nvPr/>
        </p:nvSpPr>
        <p:spPr>
          <a:xfrm>
            <a:off x="359789" y="497070"/>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851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Slavery and Sectional Crisis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Medium"/>
                <a:ea typeface="Plus Jakarta Sans Medium"/>
                <a:cs typeface="Plus Jakarta Sans Medium"/>
                <a:sym typeface="Plus Jakarta Sans Medium"/>
              </a:rPr>
              <a:t>U.S. Capitol Artifact Explorer Webquest</a:t>
            </a:r>
            <a:endParaRPr sz="1700">
              <a:solidFill>
                <a:schemeClr val="dk1"/>
              </a:solidFill>
              <a:latin typeface="Halant"/>
              <a:ea typeface="Halant"/>
              <a:cs typeface="Halant"/>
              <a:sym typeface="Halant"/>
            </a:endParaRPr>
          </a:p>
        </p:txBody>
      </p:sp>
      <p:pic>
        <p:nvPicPr>
          <p:cNvPr id="157" name="Google Shape;15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38"/>
          <p:cNvSpPr txBox="1"/>
          <p:nvPr/>
        </p:nvSpPr>
        <p:spPr>
          <a:xfrm>
            <a:off x="336550" y="960100"/>
            <a:ext cx="71052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linked artifacts and summaries from the US Capitol Museum to answer questions over the Fugitive Slave Act, Bleeding Sumner, and the Dred Scott Supreme Court Decision.</a:t>
            </a:r>
            <a:endParaRPr sz="1200">
              <a:solidFill>
                <a:schemeClr val="dk1"/>
              </a:solidFill>
              <a:latin typeface="Halant"/>
              <a:ea typeface="Halant"/>
              <a:cs typeface="Halant"/>
              <a:sym typeface="Halant"/>
            </a:endParaRPr>
          </a:p>
        </p:txBody>
      </p:sp>
      <p:sp>
        <p:nvSpPr>
          <p:cNvPr id="162" name="Google Shape;162;p38"/>
          <p:cNvSpPr txBox="1"/>
          <p:nvPr/>
        </p:nvSpPr>
        <p:spPr>
          <a:xfrm>
            <a:off x="381550" y="1502500"/>
            <a:ext cx="7060200" cy="8277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latin typeface="Inter"/>
                <a:ea typeface="Inter"/>
                <a:cs typeface="Inter"/>
                <a:sym typeface="Inter"/>
                <a:hlinkClick r:id="rId5"/>
              </a:rPr>
              <a:t>“</a:t>
            </a:r>
            <a:r>
              <a:rPr b="1" lang="en" sz="1200" u="sng">
                <a:solidFill>
                  <a:schemeClr val="hlink"/>
                </a:solidFill>
                <a:highlight>
                  <a:srgbClr val="FFFFFF"/>
                </a:highlight>
                <a:latin typeface="Inter"/>
                <a:ea typeface="Inter"/>
                <a:cs typeface="Inter"/>
                <a:sym typeface="Inter"/>
                <a:hlinkClick r:id="rId6"/>
              </a:rPr>
              <a:t>Practical Illustration of the Fugitive Slave Law, 1851”</a:t>
            </a:r>
            <a:r>
              <a:rPr b="1" lang="en" sz="1200">
                <a:solidFill>
                  <a:schemeClr val="dk1"/>
                </a:solidFill>
                <a:highlight>
                  <a:srgbClr val="FFFFFF"/>
                </a:highlight>
                <a:latin typeface="Inter"/>
                <a:ea typeface="Inter"/>
                <a:cs typeface="Inter"/>
                <a:sym typeface="Inter"/>
              </a:rPr>
              <a:t>  political cartoon and the summary provided to answer questions about the Fugitive Slave Law below: </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highlight>
                  <a:srgbClr val="FFFFFF"/>
                </a:highlight>
                <a:latin typeface="Inter"/>
                <a:ea typeface="Inter"/>
                <a:cs typeface="Inter"/>
                <a:sym typeface="Inter"/>
              </a:rPr>
            </a:br>
            <a:r>
              <a:rPr lang="en" sz="1200">
                <a:solidFill>
                  <a:schemeClr val="dk1"/>
                </a:solidFill>
                <a:latin typeface="Inter"/>
                <a:ea typeface="Inter"/>
                <a:cs typeface="Inter"/>
                <a:sym typeface="Inter"/>
              </a:rPr>
              <a:t>1. What problem did the United States face after the Mexican War about slavery?</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 How did the Compromise of 1850 try to solve disagreements between the North and South?</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3. What is happening in the image/political cartoon?</a:t>
            </a:r>
            <a:br>
              <a:rPr lang="en" sz="1200">
                <a:solidFill>
                  <a:schemeClr val="dk1"/>
                </a:solidFill>
                <a:latin typeface="Inter"/>
                <a:ea typeface="Inter"/>
                <a:cs typeface="Inter"/>
                <a:sym typeface="Inter"/>
              </a:rPr>
            </a:b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4. How does this image show people’s feelings about the Fugitive Slave Law?</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latin typeface="Inter"/>
                <a:ea typeface="Inter"/>
                <a:cs typeface="Inter"/>
                <a:sym typeface="Inter"/>
                <a:hlinkClick r:id="rId7"/>
              </a:rPr>
              <a:t>“Arguments of Chivalry, 1856”</a:t>
            </a:r>
            <a:r>
              <a:rPr b="1" lang="en" sz="1200">
                <a:solidFill>
                  <a:schemeClr val="dk1"/>
                </a:solidFill>
                <a:latin typeface="Inter"/>
                <a:ea typeface="Inter"/>
                <a:cs typeface="Inter"/>
                <a:sym typeface="Inter"/>
              </a:rPr>
              <a:t> </a:t>
            </a:r>
            <a:r>
              <a:rPr b="1" lang="en" sz="1200">
                <a:solidFill>
                  <a:schemeClr val="dk1"/>
                </a:solidFill>
                <a:highlight>
                  <a:srgbClr val="FFFFFF"/>
                </a:highlight>
                <a:latin typeface="Inter"/>
                <a:ea typeface="Inter"/>
                <a:cs typeface="Inter"/>
                <a:sym typeface="Inter"/>
              </a:rPr>
              <a:t>political cartoon and the summary provided to answer questions about tensions in Congress below:</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5. What do you notice in the image? What is happening?</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6. What might this suggest about Southern values before the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 How does this image reflect tensions leading up to the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9"/>
          <p:cNvSpPr txBox="1"/>
          <p:nvPr/>
        </p:nvSpPr>
        <p:spPr>
          <a:xfrm>
            <a:off x="0" y="0"/>
            <a:ext cx="7772400" cy="851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Slavery and Sectional Crisis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U.S. Capitol Artifact Explorer Webquest</a:t>
            </a:r>
            <a:endParaRPr sz="1900">
              <a:solidFill>
                <a:schemeClr val="dk1"/>
              </a:solidFill>
              <a:latin typeface="Halant"/>
              <a:ea typeface="Halant"/>
              <a:cs typeface="Halant"/>
              <a:sym typeface="Halant"/>
            </a:endParaRPr>
          </a:p>
        </p:txBody>
      </p:sp>
      <p:pic>
        <p:nvPicPr>
          <p:cNvPr id="168" name="Google Shape;168;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1" name="Google Shape;171;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2" name="Google Shape;172;p39"/>
          <p:cNvSpPr txBox="1"/>
          <p:nvPr/>
        </p:nvSpPr>
        <p:spPr>
          <a:xfrm>
            <a:off x="594300" y="1523300"/>
            <a:ext cx="6583800" cy="7092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Use the </a:t>
            </a:r>
            <a:r>
              <a:rPr b="1" lang="en" sz="1200" u="sng">
                <a:solidFill>
                  <a:schemeClr val="hlink"/>
                </a:solidFill>
                <a:highlight>
                  <a:srgbClr val="FFFFFF"/>
                </a:highlight>
                <a:latin typeface="Inter"/>
                <a:ea typeface="Inter"/>
                <a:cs typeface="Inter"/>
                <a:sym typeface="Inter"/>
                <a:hlinkClick r:id="rId5"/>
              </a:rPr>
              <a:t>“Report of the Decision of the Supreme Court . . . in the Case of Dred Scott Versus John F. A. Sanford, 1857”</a:t>
            </a:r>
            <a:r>
              <a:rPr b="1" lang="en" sz="1200">
                <a:solidFill>
                  <a:schemeClr val="dk1"/>
                </a:solidFill>
                <a:highlight>
                  <a:srgbClr val="FFFFFF"/>
                </a:highlight>
                <a:latin typeface="Inter"/>
                <a:ea typeface="Inter"/>
                <a:cs typeface="Inter"/>
                <a:sym typeface="Inter"/>
              </a:rPr>
              <a:t> to answer the following questions:</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8. What did the Supreme Court decide in the Dred Scott case?</a:t>
            </a:r>
            <a:br>
              <a:rPr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9. How do you think various Americans responded to the Dred Scott decision?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1400"/>
              </a:spcBef>
              <a:spcAft>
                <a:spcPts val="0"/>
              </a:spcAft>
              <a:buNone/>
            </a:pPr>
            <a:r>
              <a:rPr lang="en" sz="1200">
                <a:solidFill>
                  <a:schemeClr val="dk1"/>
                </a:solidFill>
                <a:latin typeface="Inter"/>
                <a:ea typeface="Inter"/>
                <a:cs typeface="Inter"/>
                <a:sym typeface="Inter"/>
              </a:rPr>
              <a:t>10. How was the Dred Scott decision later changed during Reconstruction?</a:t>
            </a:r>
            <a:endParaRPr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1400"/>
              </a:spcBef>
              <a:spcAft>
                <a:spcPts val="0"/>
              </a:spcAft>
              <a:buNone/>
            </a:pPr>
            <a:br>
              <a:rPr b="1" lang="en" sz="1200">
                <a:solidFill>
                  <a:schemeClr val="dk1"/>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140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400"/>
              </a:spcBef>
              <a:spcAft>
                <a:spcPts val="0"/>
              </a:spcAft>
              <a:buNone/>
            </a:pPr>
            <a:r>
              <a:t/>
            </a:r>
            <a:endParaRPr sz="1200">
              <a:solidFill>
                <a:schemeClr val="dk1"/>
              </a:solidFill>
              <a:latin typeface="Inter"/>
              <a:ea typeface="Inter"/>
              <a:cs typeface="Inter"/>
              <a:sym typeface="Inter"/>
            </a:endParaRPr>
          </a:p>
        </p:txBody>
      </p:sp>
      <p:sp>
        <p:nvSpPr>
          <p:cNvPr id="173" name="Google Shape;173;p39"/>
          <p:cNvSpPr txBox="1"/>
          <p:nvPr/>
        </p:nvSpPr>
        <p:spPr>
          <a:xfrm>
            <a:off x="381550" y="912475"/>
            <a:ext cx="70575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Use the linked artifacts and summaries from the US Capitol Museum to answer questions over the Fugitive Slave Act, Bleeding Sumner, and the Dred Scott Supreme Court Decision.</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179" name="Google Shape;17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0" name="Google Shape;18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3" name="Google Shape;183;p40"/>
          <p:cNvSpPr txBox="1"/>
          <p:nvPr/>
        </p:nvSpPr>
        <p:spPr>
          <a:xfrm>
            <a:off x="453700" y="3226526"/>
            <a:ext cx="1816800" cy="58560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spcBef>
                <a:spcPts val="0"/>
              </a:spcBef>
              <a:spcAft>
                <a:spcPts val="0"/>
              </a:spcAft>
              <a:buNone/>
            </a:pPr>
            <a:r>
              <a:t/>
            </a:r>
            <a:endParaRPr b="1" sz="1900">
              <a:solidFill>
                <a:srgbClr val="E95C3D"/>
              </a:solidFill>
              <a:latin typeface="Inter"/>
              <a:ea typeface="Inter"/>
              <a:cs typeface="Inter"/>
              <a:sym typeface="Inter"/>
            </a:endParaRPr>
          </a:p>
        </p:txBody>
      </p:sp>
      <p:sp>
        <p:nvSpPr>
          <p:cNvPr id="184" name="Google Shape;184;p40"/>
          <p:cNvSpPr txBox="1"/>
          <p:nvPr/>
        </p:nvSpPr>
        <p:spPr>
          <a:xfrm>
            <a:off x="5580575" y="41801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Sectional Division</a:t>
            </a:r>
            <a:endParaRPr b="1" sz="20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85" name="Google Shape;185;p40"/>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25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900">
              <a:solidFill>
                <a:srgbClr val="E95C3D"/>
              </a:solidFill>
              <a:latin typeface="Inter"/>
              <a:ea typeface="Inter"/>
              <a:cs typeface="Inter"/>
              <a:sym typeface="Inter"/>
            </a:endParaRPr>
          </a:p>
        </p:txBody>
      </p:sp>
      <p:sp>
        <p:nvSpPr>
          <p:cNvPr id="186" name="Google Shape;186;p40"/>
          <p:cNvSpPr txBox="1"/>
          <p:nvPr/>
        </p:nvSpPr>
        <p:spPr>
          <a:xfrm>
            <a:off x="2839900" y="11795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187" name="Google Shape;187;p40"/>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188" name="Google Shape;188;p40"/>
          <p:cNvCxnSpPr>
            <a:stCxn id="189"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190" name="Google Shape;190;p40"/>
          <p:cNvCxnSpPr>
            <a:stCxn id="185"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191" name="Google Shape;191;p40"/>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Provide a rationale statement to describe why you ranked the causes in this order.</a:t>
            </a:r>
            <a:endParaRPr i="1" sz="1200">
              <a:latin typeface="Plus Jakarta Sans"/>
              <a:ea typeface="Plus Jakarta Sans"/>
              <a:cs typeface="Plus Jakarta Sans"/>
              <a:sym typeface="Plus Jakarta Sans"/>
            </a:endParaRPr>
          </a:p>
        </p:txBody>
      </p:sp>
      <p:sp>
        <p:nvSpPr>
          <p:cNvPr id="189" name="Google Shape;189;p40"/>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25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pic>
        <p:nvPicPr>
          <p:cNvPr id="192" name="Google Shape;192;p40"/>
          <p:cNvPicPr preferRelativeResize="0"/>
          <p:nvPr/>
        </p:nvPicPr>
        <p:blipFill>
          <a:blip r:embed="rId5">
            <a:alphaModFix/>
          </a:blip>
          <a:stretch>
            <a:fillRect/>
          </a:stretch>
        </p:blipFill>
        <p:spPr>
          <a:xfrm>
            <a:off x="687362" y="1117874"/>
            <a:ext cx="1349488" cy="1349488"/>
          </a:xfrm>
          <a:prstGeom prst="rect">
            <a:avLst/>
          </a:prstGeom>
          <a:noFill/>
          <a:ln>
            <a:noFill/>
          </a:ln>
        </p:spPr>
      </p:pic>
      <p:sp>
        <p:nvSpPr>
          <p:cNvPr id="193" name="Google Shape;193;p40"/>
          <p:cNvSpPr txBox="1"/>
          <p:nvPr/>
        </p:nvSpPr>
        <p:spPr>
          <a:xfrm>
            <a:off x="392800" y="2665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194" name="Google Shape;194;p40"/>
          <p:cNvSpPr txBox="1"/>
          <p:nvPr/>
        </p:nvSpPr>
        <p:spPr>
          <a:xfrm>
            <a:off x="564825" y="3363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500">
              <a:solidFill>
                <a:srgbClr val="E95C3D"/>
              </a:solidFill>
              <a:latin typeface="Inter"/>
              <a:ea typeface="Inter"/>
              <a:cs typeface="Inter"/>
              <a:sym typeface="Inter"/>
            </a:endParaRPr>
          </a:p>
        </p:txBody>
      </p:sp>
      <p:sp>
        <p:nvSpPr>
          <p:cNvPr id="195" name="Google Shape;195;p40"/>
          <p:cNvSpPr txBox="1"/>
          <p:nvPr/>
        </p:nvSpPr>
        <p:spPr>
          <a:xfrm>
            <a:off x="3001900" y="1999000"/>
            <a:ext cx="1614600" cy="666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solidFill>
                <a:srgbClr val="E95C3D"/>
              </a:solidFill>
              <a:latin typeface="Inter"/>
              <a:ea typeface="Inter"/>
              <a:cs typeface="Inter"/>
              <a:sym typeface="Inter"/>
            </a:endParaRPr>
          </a:p>
        </p:txBody>
      </p:sp>
      <p:sp>
        <p:nvSpPr>
          <p:cNvPr id="196" name="Google Shape;196;p40"/>
          <p:cNvSpPr txBox="1"/>
          <p:nvPr/>
        </p:nvSpPr>
        <p:spPr>
          <a:xfrm>
            <a:off x="3001900" y="5735546"/>
            <a:ext cx="1614600" cy="6663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